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7A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7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FEE2CD"/>
          </a:solidFill>
        </a:fill>
      </a:tcStyle>
    </a:wholeTbl>
    <a:band2H>
      <a:tcTxStyle/>
      <a:tcStyle>
        <a:tcBdr/>
        <a:fill>
          <a:solidFill>
            <a:srgbClr val="FE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7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7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7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C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7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7A"/>
              </a:solidFill>
              <a:prstDash val="solid"/>
              <a:round/>
            </a:ln>
          </a:top>
          <a:bottom>
            <a:ln w="25400" cap="flat">
              <a:solidFill>
                <a:srgbClr val="00007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7A"/>
              </a:solidFill>
              <a:prstDash val="solid"/>
              <a:round/>
            </a:ln>
          </a:top>
          <a:bottom>
            <a:ln w="25400" cap="flat">
              <a:solidFill>
                <a:srgbClr val="00007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7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CACAD6"/>
          </a:solidFill>
        </a:fill>
      </a:tcStyle>
    </a:wholeTbl>
    <a:band2H>
      <a:tcTxStyle/>
      <a:tcStyle>
        <a:tcBdr/>
        <a:fill>
          <a:solidFill>
            <a:srgbClr val="E6E6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7A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7A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7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AEAE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AEAEA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508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254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3" autoAdjust="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Arial"/>
              </a:defRPr>
            </a:pPr>
            <a:r>
              <a:rPr lang="pt-BR" sz="1400" b="1" i="0" u="none" strike="noStrike" dirty="0">
                <a:solidFill>
                  <a:srgbClr val="000000"/>
                </a:solidFill>
                <a:latin typeface="Arial"/>
              </a:rPr>
              <a:t>Speed vs Torque, CIM DC Motor</a:t>
            </a:r>
          </a:p>
        </c:rich>
      </c:tx>
      <c:layout>
        <c:manualLayout>
          <c:xMode val="edge"/>
          <c:yMode val="edge"/>
          <c:x val="0.28661295893530786"/>
          <c:y val="1.9648817357796198E-2"/>
          <c:w val="0.30519800000000002"/>
          <c:h val="8.6466799999999996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8.2617099999999999E-2"/>
          <c:y val="9.956612729545633E-2"/>
          <c:w val="0.85499411742483522"/>
          <c:h val="0.7658546874548747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ln w="12700" cap="flat">
              <a:solidFill>
                <a:srgbClr val="000080"/>
              </a:solidFill>
              <a:prstDash val="solid"/>
              <a:round/>
            </a:ln>
            <a:effectLst/>
          </c:spPr>
          <c:marker>
            <c:symbol val="diamond"/>
            <c:size val="2"/>
            <c:spPr>
              <a:solidFill>
                <a:srgbClr val="000080"/>
              </a:solidFill>
              <a:ln w="12700" cap="flat">
                <a:solidFill>
                  <a:srgbClr val="000080"/>
                </a:solidFill>
                <a:prstDash val="solid"/>
                <a:round/>
              </a:ln>
              <a:effectLst/>
            </c:spPr>
          </c:marker>
          <c:xVal>
            <c:numRef>
              <c:f>Sheet1!$B$2:$B$9</c:f>
              <c:numCache>
                <c:formatCode>General</c:formatCode>
                <c:ptCount val="8"/>
                <c:pt idx="0">
                  <c:v>5310</c:v>
                </c:pt>
                <c:pt idx="1">
                  <c:v>4614</c:v>
                </c:pt>
                <c:pt idx="2">
                  <c:v>4320</c:v>
                </c:pt>
                <c:pt idx="3">
                  <c:v>3764</c:v>
                </c:pt>
                <c:pt idx="4">
                  <c:v>2655</c:v>
                </c:pt>
                <c:pt idx="5">
                  <c:v>2218</c:v>
                </c:pt>
                <c:pt idx="6">
                  <c:v>671</c:v>
                </c:pt>
                <c:pt idx="7">
                  <c:v>0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45</c:v>
                </c:pt>
                <c:pt idx="2">
                  <c:v>64</c:v>
                </c:pt>
                <c:pt idx="3">
                  <c:v>100</c:v>
                </c:pt>
                <c:pt idx="4">
                  <c:v>171.7</c:v>
                </c:pt>
                <c:pt idx="5">
                  <c:v>200</c:v>
                </c:pt>
                <c:pt idx="6">
                  <c:v>300</c:v>
                </c:pt>
                <c:pt idx="7">
                  <c:v>343.4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74720"/>
        <c:axId val="84210048"/>
      </c:scatterChart>
      <c:valAx>
        <c:axId val="8417472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1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100" b="1" i="0" u="none" strike="noStrike">
                    <a:solidFill>
                      <a:srgbClr val="000000"/>
                    </a:solidFill>
                    <a:latin typeface="Arial"/>
                  </a:rPr>
                  <a:t>Speed, RPM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in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sz="874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84210048"/>
        <c:crosses val="autoZero"/>
        <c:crossBetween val="between"/>
        <c:majorUnit val="1500"/>
        <c:minorUnit val="750"/>
      </c:valAx>
      <c:valAx>
        <c:axId val="8421004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1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100" b="1" i="0" u="none" strike="noStrike">
                    <a:solidFill>
                      <a:srgbClr val="000000"/>
                    </a:solidFill>
                    <a:latin typeface="Arial"/>
                  </a:rPr>
                  <a:t>Torque, oz-in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in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sz="874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84174720"/>
        <c:crosses val="autoZero"/>
        <c:crossBetween val="between"/>
        <c:majorUnit val="100"/>
        <c:minorUnit val="50"/>
      </c:valAx>
      <c:spPr>
        <a:solidFill>
          <a:srgbClr val="C0C0C0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solidFill>
      <a:srgbClr val="FFFFFF"/>
    </a:solidFill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79318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Hopefully, with solid engineering designs and some luck, your robots will not suffer the same fate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0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2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94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6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Students asked me to define engineering design</a:t>
            </a:r>
          </a:p>
          <a:p>
            <a:endParaRPr/>
          </a:p>
          <a:p>
            <a:r>
              <a:t>A design needs to start from a concept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1400"/>
            </a:lvl1pPr>
          </a:lstStyle>
          <a:p>
            <a:r>
              <a:t>Hand Drawings – Stress making a scaled model out of cardboard, pop cycle sticks, etc.  Should have movement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 </a:t>
            </a:r>
            <a:r>
              <a:rPr dirty="0"/>
              <a:t>build a cardboard model based on a tennis ball, to determine how to pick up the ball and possible shot it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Information obtained directly from the AndyMark website</a:t>
            </a:r>
          </a:p>
          <a:p>
            <a:endParaRPr/>
          </a:p>
          <a:p>
            <a:r>
              <a:t>The other data was from the drawing on the AndyMark website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Data at 100, 200 and 300 </a:t>
            </a:r>
            <a:r>
              <a:rPr dirty="0" err="1"/>
              <a:t>oz</a:t>
            </a:r>
            <a:r>
              <a:rPr dirty="0"/>
              <a:t>-in:</a:t>
            </a:r>
          </a:p>
          <a:p>
            <a:r>
              <a:rPr dirty="0"/>
              <a:t>Speed obtained from speed/torque plot</a:t>
            </a:r>
          </a:p>
          <a:p>
            <a:r>
              <a:rPr dirty="0"/>
              <a:t>Current obtained from torque/current plot</a:t>
            </a:r>
          </a:p>
          <a:p>
            <a:endParaRPr dirty="0"/>
          </a:p>
          <a:p>
            <a:r>
              <a:rPr dirty="0"/>
              <a:t>Power Out (Watts) = Torque x Speed x 0.00074</a:t>
            </a:r>
          </a:p>
          <a:p>
            <a:r>
              <a:rPr dirty="0"/>
              <a:t>Example at Max Eff.</a:t>
            </a:r>
          </a:p>
          <a:p>
            <a:r>
              <a:rPr dirty="0"/>
              <a:t>45 x 4614 x 0.00074 = 153.6 or 154 watts</a:t>
            </a:r>
          </a:p>
          <a:p>
            <a:endParaRPr dirty="0"/>
          </a:p>
          <a:p>
            <a:r>
              <a:rPr dirty="0"/>
              <a:t>Efficiency = Power out/Power In</a:t>
            </a:r>
          </a:p>
          <a:p>
            <a:r>
              <a:rPr dirty="0"/>
              <a:t>Example, at Max Eff.</a:t>
            </a:r>
          </a:p>
          <a:p>
            <a:r>
              <a:rPr dirty="0"/>
              <a:t>19.8 amps x 12 volts = 237.6 watts</a:t>
            </a:r>
          </a:p>
          <a:p>
            <a:r>
              <a:rPr dirty="0"/>
              <a:t>(154/237.6)x100 = 65%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Gear sets enclosed in a housing</a:t>
            </a:r>
          </a:p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Various gear ratios available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400" dirty="0" smtClean="0"/>
              <a:t>Ratio is determined by the number of teeth on each gear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400" dirty="0" smtClean="0"/>
              <a:t>Ratio = # Teeth Given Gear/ # Teeth Drive Gear</a:t>
            </a:r>
          </a:p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Used to reduce speed and increase torque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400" dirty="0" smtClean="0"/>
              <a:t>Speed decrease based on the ratio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400" dirty="0" smtClean="0"/>
              <a:t>Torque increases based on the ratio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5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3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11113" y="1836737"/>
            <a:ext cx="2268538" cy="270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13" y="3581"/>
                </a:moveTo>
                <a:lnTo>
                  <a:pt x="10173" y="3189"/>
                </a:lnTo>
                <a:lnTo>
                  <a:pt x="9886" y="0"/>
                </a:lnTo>
                <a:lnTo>
                  <a:pt x="7376" y="164"/>
                </a:lnTo>
                <a:lnTo>
                  <a:pt x="7195" y="3189"/>
                </a:lnTo>
                <a:lnTo>
                  <a:pt x="5517" y="3670"/>
                </a:lnTo>
                <a:lnTo>
                  <a:pt x="3114" y="1088"/>
                </a:lnTo>
                <a:lnTo>
                  <a:pt x="1436" y="1873"/>
                </a:lnTo>
                <a:lnTo>
                  <a:pt x="3023" y="4758"/>
                </a:lnTo>
                <a:lnTo>
                  <a:pt x="1905" y="5694"/>
                </a:lnTo>
                <a:lnTo>
                  <a:pt x="0" y="5353"/>
                </a:lnTo>
                <a:lnTo>
                  <a:pt x="0" y="16108"/>
                </a:lnTo>
                <a:lnTo>
                  <a:pt x="1527" y="15514"/>
                </a:lnTo>
                <a:lnTo>
                  <a:pt x="2736" y="16526"/>
                </a:lnTo>
                <a:lnTo>
                  <a:pt x="1058" y="19095"/>
                </a:lnTo>
                <a:lnTo>
                  <a:pt x="2645" y="20195"/>
                </a:lnTo>
                <a:lnTo>
                  <a:pt x="5517" y="17854"/>
                </a:lnTo>
                <a:lnTo>
                  <a:pt x="7195" y="18323"/>
                </a:lnTo>
                <a:lnTo>
                  <a:pt x="7573" y="21511"/>
                </a:lnTo>
                <a:lnTo>
                  <a:pt x="10082" y="21600"/>
                </a:lnTo>
                <a:lnTo>
                  <a:pt x="10354" y="18247"/>
                </a:lnTo>
                <a:lnTo>
                  <a:pt x="12485" y="17779"/>
                </a:lnTo>
                <a:lnTo>
                  <a:pt x="15010" y="20120"/>
                </a:lnTo>
                <a:lnTo>
                  <a:pt x="16672" y="19259"/>
                </a:lnTo>
                <a:lnTo>
                  <a:pt x="15010" y="16450"/>
                </a:lnTo>
                <a:lnTo>
                  <a:pt x="16128" y="15273"/>
                </a:lnTo>
                <a:lnTo>
                  <a:pt x="19469" y="16602"/>
                </a:lnTo>
                <a:lnTo>
                  <a:pt x="20481" y="15134"/>
                </a:lnTo>
                <a:lnTo>
                  <a:pt x="17428" y="13249"/>
                </a:lnTo>
                <a:lnTo>
                  <a:pt x="17791" y="11616"/>
                </a:lnTo>
                <a:lnTo>
                  <a:pt x="21600" y="11312"/>
                </a:lnTo>
                <a:lnTo>
                  <a:pt x="21509" y="9667"/>
                </a:lnTo>
                <a:lnTo>
                  <a:pt x="17700" y="9199"/>
                </a:lnTo>
                <a:lnTo>
                  <a:pt x="17322" y="7959"/>
                </a:lnTo>
                <a:lnTo>
                  <a:pt x="20391" y="6162"/>
                </a:lnTo>
                <a:lnTo>
                  <a:pt x="19378" y="4682"/>
                </a:lnTo>
                <a:lnTo>
                  <a:pt x="15932" y="5846"/>
                </a:lnTo>
                <a:lnTo>
                  <a:pt x="14813" y="4910"/>
                </a:lnTo>
                <a:lnTo>
                  <a:pt x="16582" y="2189"/>
                </a:lnTo>
                <a:lnTo>
                  <a:pt x="14904" y="1329"/>
                </a:lnTo>
                <a:lnTo>
                  <a:pt x="12213" y="358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007A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05" y="2439"/>
                </a:moveTo>
                <a:lnTo>
                  <a:pt x="11986" y="2003"/>
                </a:lnTo>
                <a:lnTo>
                  <a:pt x="11782" y="0"/>
                </a:lnTo>
                <a:lnTo>
                  <a:pt x="9736" y="0"/>
                </a:lnTo>
                <a:lnTo>
                  <a:pt x="9491" y="2003"/>
                </a:lnTo>
                <a:lnTo>
                  <a:pt x="8100" y="2526"/>
                </a:lnTo>
                <a:lnTo>
                  <a:pt x="5973" y="0"/>
                </a:lnTo>
                <a:lnTo>
                  <a:pt x="4664" y="610"/>
                </a:lnTo>
                <a:lnTo>
                  <a:pt x="6014" y="3658"/>
                </a:lnTo>
                <a:lnTo>
                  <a:pt x="5073" y="4660"/>
                </a:lnTo>
                <a:lnTo>
                  <a:pt x="2045" y="3527"/>
                </a:lnTo>
                <a:lnTo>
                  <a:pt x="1309" y="4747"/>
                </a:lnTo>
                <a:lnTo>
                  <a:pt x="3682" y="6924"/>
                </a:lnTo>
                <a:lnTo>
                  <a:pt x="3273" y="8579"/>
                </a:lnTo>
                <a:lnTo>
                  <a:pt x="82" y="8797"/>
                </a:lnTo>
                <a:lnTo>
                  <a:pt x="0" y="10626"/>
                </a:lnTo>
                <a:lnTo>
                  <a:pt x="3273" y="11148"/>
                </a:lnTo>
                <a:lnTo>
                  <a:pt x="3600" y="12716"/>
                </a:lnTo>
                <a:lnTo>
                  <a:pt x="1186" y="15024"/>
                </a:lnTo>
                <a:lnTo>
                  <a:pt x="2045" y="16461"/>
                </a:lnTo>
                <a:lnTo>
                  <a:pt x="4745" y="15111"/>
                </a:lnTo>
                <a:lnTo>
                  <a:pt x="5768" y="16200"/>
                </a:lnTo>
                <a:lnTo>
                  <a:pt x="4377" y="18944"/>
                </a:lnTo>
                <a:lnTo>
                  <a:pt x="5686" y="20119"/>
                </a:lnTo>
                <a:lnTo>
                  <a:pt x="8100" y="17594"/>
                </a:lnTo>
                <a:lnTo>
                  <a:pt x="9491" y="18116"/>
                </a:lnTo>
                <a:lnTo>
                  <a:pt x="9818" y="21513"/>
                </a:lnTo>
                <a:lnTo>
                  <a:pt x="11945" y="21600"/>
                </a:lnTo>
                <a:lnTo>
                  <a:pt x="12150" y="18029"/>
                </a:lnTo>
                <a:lnTo>
                  <a:pt x="13950" y="17550"/>
                </a:lnTo>
                <a:lnTo>
                  <a:pt x="16077" y="20032"/>
                </a:lnTo>
                <a:lnTo>
                  <a:pt x="17468" y="19118"/>
                </a:lnTo>
                <a:lnTo>
                  <a:pt x="16077" y="16113"/>
                </a:lnTo>
                <a:lnTo>
                  <a:pt x="17018" y="14850"/>
                </a:lnTo>
                <a:lnTo>
                  <a:pt x="19800" y="16287"/>
                </a:lnTo>
                <a:lnTo>
                  <a:pt x="20659" y="14719"/>
                </a:lnTo>
                <a:lnTo>
                  <a:pt x="18082" y="12716"/>
                </a:lnTo>
                <a:lnTo>
                  <a:pt x="18409" y="10974"/>
                </a:lnTo>
                <a:lnTo>
                  <a:pt x="21600" y="10626"/>
                </a:lnTo>
                <a:lnTo>
                  <a:pt x="21518" y="8884"/>
                </a:lnTo>
                <a:lnTo>
                  <a:pt x="18327" y="8405"/>
                </a:lnTo>
                <a:lnTo>
                  <a:pt x="18000" y="7055"/>
                </a:lnTo>
                <a:lnTo>
                  <a:pt x="20577" y="5182"/>
                </a:lnTo>
                <a:lnTo>
                  <a:pt x="19718" y="3571"/>
                </a:lnTo>
                <a:lnTo>
                  <a:pt x="16855" y="4834"/>
                </a:lnTo>
                <a:lnTo>
                  <a:pt x="15914" y="3832"/>
                </a:lnTo>
                <a:lnTo>
                  <a:pt x="17386" y="915"/>
                </a:lnTo>
                <a:lnTo>
                  <a:pt x="15995" y="0"/>
                </a:lnTo>
                <a:lnTo>
                  <a:pt x="13705" y="243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00007A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192212" y="354012"/>
            <a:ext cx="2266951" cy="227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532062" y="1270000"/>
            <a:ext cx="3670301" cy="3671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5854"/>
                </a:moveTo>
                <a:lnTo>
                  <a:pt x="12009" y="5200"/>
                </a:lnTo>
                <a:lnTo>
                  <a:pt x="11768" y="0"/>
                </a:lnTo>
                <a:lnTo>
                  <a:pt x="9671" y="262"/>
                </a:lnTo>
                <a:lnTo>
                  <a:pt x="9511" y="5200"/>
                </a:lnTo>
                <a:lnTo>
                  <a:pt x="8106" y="5985"/>
                </a:lnTo>
                <a:lnTo>
                  <a:pt x="6080" y="1782"/>
                </a:lnTo>
                <a:lnTo>
                  <a:pt x="4685" y="3058"/>
                </a:lnTo>
                <a:lnTo>
                  <a:pt x="6009" y="7750"/>
                </a:lnTo>
                <a:lnTo>
                  <a:pt x="5076" y="9288"/>
                </a:lnTo>
                <a:lnTo>
                  <a:pt x="2027" y="7505"/>
                </a:lnTo>
                <a:lnTo>
                  <a:pt x="1324" y="9418"/>
                </a:lnTo>
                <a:lnTo>
                  <a:pt x="3662" y="12721"/>
                </a:lnTo>
                <a:lnTo>
                  <a:pt x="3281" y="15256"/>
                </a:lnTo>
                <a:lnTo>
                  <a:pt x="70" y="15632"/>
                </a:lnTo>
                <a:lnTo>
                  <a:pt x="0" y="18444"/>
                </a:lnTo>
                <a:lnTo>
                  <a:pt x="3281" y="19196"/>
                </a:lnTo>
                <a:lnTo>
                  <a:pt x="3592" y="21600"/>
                </a:lnTo>
                <a:lnTo>
                  <a:pt x="18099" y="21600"/>
                </a:lnTo>
                <a:lnTo>
                  <a:pt x="18410" y="18935"/>
                </a:lnTo>
                <a:lnTo>
                  <a:pt x="21600" y="18444"/>
                </a:lnTo>
                <a:lnTo>
                  <a:pt x="21530" y="15763"/>
                </a:lnTo>
                <a:lnTo>
                  <a:pt x="18329" y="14994"/>
                </a:lnTo>
                <a:lnTo>
                  <a:pt x="18008" y="12967"/>
                </a:lnTo>
                <a:lnTo>
                  <a:pt x="20587" y="10056"/>
                </a:lnTo>
                <a:lnTo>
                  <a:pt x="19734" y="7636"/>
                </a:lnTo>
                <a:lnTo>
                  <a:pt x="16845" y="9533"/>
                </a:lnTo>
                <a:lnTo>
                  <a:pt x="15912" y="8012"/>
                </a:lnTo>
                <a:lnTo>
                  <a:pt x="17386" y="3565"/>
                </a:lnTo>
                <a:lnTo>
                  <a:pt x="15982" y="2158"/>
                </a:lnTo>
                <a:lnTo>
                  <a:pt x="13724" y="5854"/>
                </a:lnTo>
                <a:close/>
              </a:path>
            </a:pathLst>
          </a:custGeom>
          <a:solidFill>
            <a:srgbClr val="00007A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494212" y="4425950"/>
            <a:ext cx="2263776" cy="226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5646737" y="487362"/>
            <a:ext cx="2928939" cy="293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61" y="154"/>
                </a:lnTo>
                <a:lnTo>
                  <a:pt x="18953" y="3191"/>
                </a:lnTo>
                <a:lnTo>
                  <a:pt x="16153" y="3671"/>
                </a:lnTo>
                <a:lnTo>
                  <a:pt x="12123" y="1089"/>
                </a:lnTo>
                <a:lnTo>
                  <a:pt x="9323" y="1879"/>
                </a:lnTo>
                <a:lnTo>
                  <a:pt x="11970" y="4761"/>
                </a:lnTo>
                <a:lnTo>
                  <a:pt x="10108" y="5705"/>
                </a:lnTo>
                <a:lnTo>
                  <a:pt x="4047" y="4607"/>
                </a:lnTo>
                <a:lnTo>
                  <a:pt x="2647" y="5782"/>
                </a:lnTo>
                <a:lnTo>
                  <a:pt x="7291" y="7815"/>
                </a:lnTo>
                <a:lnTo>
                  <a:pt x="6540" y="9376"/>
                </a:lnTo>
                <a:lnTo>
                  <a:pt x="154" y="9616"/>
                </a:lnTo>
                <a:lnTo>
                  <a:pt x="0" y="11340"/>
                </a:lnTo>
                <a:lnTo>
                  <a:pt x="6540" y="11804"/>
                </a:lnTo>
                <a:lnTo>
                  <a:pt x="7154" y="13288"/>
                </a:lnTo>
                <a:lnTo>
                  <a:pt x="2322" y="15475"/>
                </a:lnTo>
                <a:lnTo>
                  <a:pt x="4047" y="16805"/>
                </a:lnTo>
                <a:lnTo>
                  <a:pt x="9477" y="15552"/>
                </a:lnTo>
                <a:lnTo>
                  <a:pt x="11509" y="16573"/>
                </a:lnTo>
                <a:lnTo>
                  <a:pt x="8691" y="19147"/>
                </a:lnTo>
                <a:lnTo>
                  <a:pt x="11338" y="20245"/>
                </a:lnTo>
                <a:lnTo>
                  <a:pt x="16153" y="17903"/>
                </a:lnTo>
                <a:lnTo>
                  <a:pt x="18953" y="18375"/>
                </a:lnTo>
                <a:lnTo>
                  <a:pt x="19585" y="21574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6200000">
            <a:off x="3977481" y="-853282"/>
            <a:ext cx="1722438" cy="34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61" y="154"/>
                </a:lnTo>
                <a:lnTo>
                  <a:pt x="18953" y="3191"/>
                </a:lnTo>
                <a:lnTo>
                  <a:pt x="16153" y="3671"/>
                </a:lnTo>
                <a:lnTo>
                  <a:pt x="12123" y="1089"/>
                </a:lnTo>
                <a:lnTo>
                  <a:pt x="9323" y="1879"/>
                </a:lnTo>
                <a:lnTo>
                  <a:pt x="11970" y="4761"/>
                </a:lnTo>
                <a:lnTo>
                  <a:pt x="10108" y="5705"/>
                </a:lnTo>
                <a:lnTo>
                  <a:pt x="4047" y="4607"/>
                </a:lnTo>
                <a:lnTo>
                  <a:pt x="2647" y="5782"/>
                </a:lnTo>
                <a:lnTo>
                  <a:pt x="7291" y="7815"/>
                </a:lnTo>
                <a:lnTo>
                  <a:pt x="6540" y="9376"/>
                </a:lnTo>
                <a:lnTo>
                  <a:pt x="154" y="9616"/>
                </a:lnTo>
                <a:lnTo>
                  <a:pt x="0" y="11340"/>
                </a:lnTo>
                <a:lnTo>
                  <a:pt x="6540" y="11804"/>
                </a:lnTo>
                <a:lnTo>
                  <a:pt x="7154" y="13288"/>
                </a:lnTo>
                <a:lnTo>
                  <a:pt x="2322" y="15475"/>
                </a:lnTo>
                <a:lnTo>
                  <a:pt x="4047" y="16805"/>
                </a:lnTo>
                <a:lnTo>
                  <a:pt x="9477" y="15552"/>
                </a:lnTo>
                <a:lnTo>
                  <a:pt x="11509" y="16573"/>
                </a:lnTo>
                <a:lnTo>
                  <a:pt x="8691" y="19147"/>
                </a:lnTo>
                <a:lnTo>
                  <a:pt x="11338" y="20245"/>
                </a:lnTo>
                <a:lnTo>
                  <a:pt x="16153" y="17903"/>
                </a:lnTo>
                <a:lnTo>
                  <a:pt x="18953" y="18375"/>
                </a:lnTo>
                <a:lnTo>
                  <a:pt x="19585" y="21574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pic>
        <p:nvPicPr>
          <p:cNvPr id="29" name="Facbann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-3175"/>
            <a:ext cx="8032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2133600" y="41148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613492" y="6416776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half" idx="1"/>
          </p:nvPr>
        </p:nvSpPr>
        <p:spPr>
          <a:xfrm>
            <a:off x="1066799" y="1676400"/>
            <a:ext cx="381423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54"/>
            </a:gs>
            <a:gs pos="50000">
              <a:srgbClr val="00007A"/>
            </a:gs>
            <a:gs pos="100000">
              <a:srgbClr val="00005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113" y="1836737"/>
            <a:ext cx="2268538" cy="270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13" y="3581"/>
                </a:moveTo>
                <a:lnTo>
                  <a:pt x="10173" y="3189"/>
                </a:lnTo>
                <a:lnTo>
                  <a:pt x="9886" y="0"/>
                </a:lnTo>
                <a:lnTo>
                  <a:pt x="7376" y="164"/>
                </a:lnTo>
                <a:lnTo>
                  <a:pt x="7195" y="3189"/>
                </a:lnTo>
                <a:lnTo>
                  <a:pt x="5517" y="3670"/>
                </a:lnTo>
                <a:lnTo>
                  <a:pt x="3114" y="1088"/>
                </a:lnTo>
                <a:lnTo>
                  <a:pt x="1436" y="1873"/>
                </a:lnTo>
                <a:lnTo>
                  <a:pt x="3023" y="4758"/>
                </a:lnTo>
                <a:lnTo>
                  <a:pt x="1905" y="5694"/>
                </a:lnTo>
                <a:lnTo>
                  <a:pt x="0" y="5353"/>
                </a:lnTo>
                <a:lnTo>
                  <a:pt x="0" y="16108"/>
                </a:lnTo>
                <a:lnTo>
                  <a:pt x="1527" y="15514"/>
                </a:lnTo>
                <a:lnTo>
                  <a:pt x="2736" y="16526"/>
                </a:lnTo>
                <a:lnTo>
                  <a:pt x="1058" y="19095"/>
                </a:lnTo>
                <a:lnTo>
                  <a:pt x="2645" y="20195"/>
                </a:lnTo>
                <a:lnTo>
                  <a:pt x="5517" y="17854"/>
                </a:lnTo>
                <a:lnTo>
                  <a:pt x="7195" y="18323"/>
                </a:lnTo>
                <a:lnTo>
                  <a:pt x="7573" y="21511"/>
                </a:lnTo>
                <a:lnTo>
                  <a:pt x="10082" y="21600"/>
                </a:lnTo>
                <a:lnTo>
                  <a:pt x="10354" y="18247"/>
                </a:lnTo>
                <a:lnTo>
                  <a:pt x="12485" y="17779"/>
                </a:lnTo>
                <a:lnTo>
                  <a:pt x="15010" y="20120"/>
                </a:lnTo>
                <a:lnTo>
                  <a:pt x="16672" y="19259"/>
                </a:lnTo>
                <a:lnTo>
                  <a:pt x="15010" y="16450"/>
                </a:lnTo>
                <a:lnTo>
                  <a:pt x="16128" y="15273"/>
                </a:lnTo>
                <a:lnTo>
                  <a:pt x="19469" y="16602"/>
                </a:lnTo>
                <a:lnTo>
                  <a:pt x="20481" y="15134"/>
                </a:lnTo>
                <a:lnTo>
                  <a:pt x="17428" y="13249"/>
                </a:lnTo>
                <a:lnTo>
                  <a:pt x="17791" y="11616"/>
                </a:lnTo>
                <a:lnTo>
                  <a:pt x="21600" y="11312"/>
                </a:lnTo>
                <a:lnTo>
                  <a:pt x="21509" y="9667"/>
                </a:lnTo>
                <a:lnTo>
                  <a:pt x="17700" y="9199"/>
                </a:lnTo>
                <a:lnTo>
                  <a:pt x="17322" y="7959"/>
                </a:lnTo>
                <a:lnTo>
                  <a:pt x="20391" y="6162"/>
                </a:lnTo>
                <a:lnTo>
                  <a:pt x="19378" y="4682"/>
                </a:lnTo>
                <a:lnTo>
                  <a:pt x="15932" y="5846"/>
                </a:lnTo>
                <a:lnTo>
                  <a:pt x="14813" y="4910"/>
                </a:lnTo>
                <a:lnTo>
                  <a:pt x="16582" y="2189"/>
                </a:lnTo>
                <a:lnTo>
                  <a:pt x="14904" y="1329"/>
                </a:lnTo>
                <a:lnTo>
                  <a:pt x="12213" y="358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007A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05" y="2439"/>
                </a:moveTo>
                <a:lnTo>
                  <a:pt x="11986" y="2003"/>
                </a:lnTo>
                <a:lnTo>
                  <a:pt x="11782" y="0"/>
                </a:lnTo>
                <a:lnTo>
                  <a:pt x="9736" y="0"/>
                </a:lnTo>
                <a:lnTo>
                  <a:pt x="9491" y="2003"/>
                </a:lnTo>
                <a:lnTo>
                  <a:pt x="8100" y="2526"/>
                </a:lnTo>
                <a:lnTo>
                  <a:pt x="5973" y="0"/>
                </a:lnTo>
                <a:lnTo>
                  <a:pt x="4664" y="610"/>
                </a:lnTo>
                <a:lnTo>
                  <a:pt x="6014" y="3658"/>
                </a:lnTo>
                <a:lnTo>
                  <a:pt x="5073" y="4660"/>
                </a:lnTo>
                <a:lnTo>
                  <a:pt x="2045" y="3527"/>
                </a:lnTo>
                <a:lnTo>
                  <a:pt x="1309" y="4747"/>
                </a:lnTo>
                <a:lnTo>
                  <a:pt x="3682" y="6924"/>
                </a:lnTo>
                <a:lnTo>
                  <a:pt x="3273" y="8579"/>
                </a:lnTo>
                <a:lnTo>
                  <a:pt x="82" y="8797"/>
                </a:lnTo>
                <a:lnTo>
                  <a:pt x="0" y="10626"/>
                </a:lnTo>
                <a:lnTo>
                  <a:pt x="3273" y="11148"/>
                </a:lnTo>
                <a:lnTo>
                  <a:pt x="3600" y="12716"/>
                </a:lnTo>
                <a:lnTo>
                  <a:pt x="1186" y="15024"/>
                </a:lnTo>
                <a:lnTo>
                  <a:pt x="2045" y="16461"/>
                </a:lnTo>
                <a:lnTo>
                  <a:pt x="4745" y="15111"/>
                </a:lnTo>
                <a:lnTo>
                  <a:pt x="5768" y="16200"/>
                </a:lnTo>
                <a:lnTo>
                  <a:pt x="4377" y="18944"/>
                </a:lnTo>
                <a:lnTo>
                  <a:pt x="5686" y="20119"/>
                </a:lnTo>
                <a:lnTo>
                  <a:pt x="8100" y="17594"/>
                </a:lnTo>
                <a:lnTo>
                  <a:pt x="9491" y="18116"/>
                </a:lnTo>
                <a:lnTo>
                  <a:pt x="9818" y="21513"/>
                </a:lnTo>
                <a:lnTo>
                  <a:pt x="11945" y="21600"/>
                </a:lnTo>
                <a:lnTo>
                  <a:pt x="12150" y="18029"/>
                </a:lnTo>
                <a:lnTo>
                  <a:pt x="13950" y="17550"/>
                </a:lnTo>
                <a:lnTo>
                  <a:pt x="16077" y="20032"/>
                </a:lnTo>
                <a:lnTo>
                  <a:pt x="17468" y="19118"/>
                </a:lnTo>
                <a:lnTo>
                  <a:pt x="16077" y="16113"/>
                </a:lnTo>
                <a:lnTo>
                  <a:pt x="17018" y="14850"/>
                </a:lnTo>
                <a:lnTo>
                  <a:pt x="19800" y="16287"/>
                </a:lnTo>
                <a:lnTo>
                  <a:pt x="20659" y="14719"/>
                </a:lnTo>
                <a:lnTo>
                  <a:pt x="18082" y="12716"/>
                </a:lnTo>
                <a:lnTo>
                  <a:pt x="18409" y="10974"/>
                </a:lnTo>
                <a:lnTo>
                  <a:pt x="21600" y="10626"/>
                </a:lnTo>
                <a:lnTo>
                  <a:pt x="21518" y="8884"/>
                </a:lnTo>
                <a:lnTo>
                  <a:pt x="18327" y="8405"/>
                </a:lnTo>
                <a:lnTo>
                  <a:pt x="18000" y="7055"/>
                </a:lnTo>
                <a:lnTo>
                  <a:pt x="20577" y="5182"/>
                </a:lnTo>
                <a:lnTo>
                  <a:pt x="19718" y="3571"/>
                </a:lnTo>
                <a:lnTo>
                  <a:pt x="16855" y="4834"/>
                </a:lnTo>
                <a:lnTo>
                  <a:pt x="15914" y="3832"/>
                </a:lnTo>
                <a:lnTo>
                  <a:pt x="17386" y="915"/>
                </a:lnTo>
                <a:lnTo>
                  <a:pt x="15995" y="0"/>
                </a:lnTo>
                <a:lnTo>
                  <a:pt x="13705" y="243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00007A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192212" y="354012"/>
            <a:ext cx="2266951" cy="227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2532062" y="1270000"/>
            <a:ext cx="3670301" cy="3671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5854"/>
                </a:moveTo>
                <a:lnTo>
                  <a:pt x="12009" y="5200"/>
                </a:lnTo>
                <a:lnTo>
                  <a:pt x="11768" y="0"/>
                </a:lnTo>
                <a:lnTo>
                  <a:pt x="9671" y="262"/>
                </a:lnTo>
                <a:lnTo>
                  <a:pt x="9511" y="5200"/>
                </a:lnTo>
                <a:lnTo>
                  <a:pt x="8106" y="5985"/>
                </a:lnTo>
                <a:lnTo>
                  <a:pt x="6080" y="1782"/>
                </a:lnTo>
                <a:lnTo>
                  <a:pt x="4685" y="3058"/>
                </a:lnTo>
                <a:lnTo>
                  <a:pt x="6009" y="7750"/>
                </a:lnTo>
                <a:lnTo>
                  <a:pt x="5076" y="9288"/>
                </a:lnTo>
                <a:lnTo>
                  <a:pt x="2027" y="7505"/>
                </a:lnTo>
                <a:lnTo>
                  <a:pt x="1324" y="9418"/>
                </a:lnTo>
                <a:lnTo>
                  <a:pt x="3662" y="12721"/>
                </a:lnTo>
                <a:lnTo>
                  <a:pt x="3281" y="15256"/>
                </a:lnTo>
                <a:lnTo>
                  <a:pt x="70" y="15632"/>
                </a:lnTo>
                <a:lnTo>
                  <a:pt x="0" y="18444"/>
                </a:lnTo>
                <a:lnTo>
                  <a:pt x="3281" y="19196"/>
                </a:lnTo>
                <a:lnTo>
                  <a:pt x="3592" y="21600"/>
                </a:lnTo>
                <a:lnTo>
                  <a:pt x="18099" y="21600"/>
                </a:lnTo>
                <a:lnTo>
                  <a:pt x="18410" y="18935"/>
                </a:lnTo>
                <a:lnTo>
                  <a:pt x="21600" y="18444"/>
                </a:lnTo>
                <a:lnTo>
                  <a:pt x="21530" y="15763"/>
                </a:lnTo>
                <a:lnTo>
                  <a:pt x="18329" y="14994"/>
                </a:lnTo>
                <a:lnTo>
                  <a:pt x="18008" y="12967"/>
                </a:lnTo>
                <a:lnTo>
                  <a:pt x="20587" y="10056"/>
                </a:lnTo>
                <a:lnTo>
                  <a:pt x="19734" y="7636"/>
                </a:lnTo>
                <a:lnTo>
                  <a:pt x="16845" y="9533"/>
                </a:lnTo>
                <a:lnTo>
                  <a:pt x="15912" y="8012"/>
                </a:lnTo>
                <a:lnTo>
                  <a:pt x="17386" y="3565"/>
                </a:lnTo>
                <a:lnTo>
                  <a:pt x="15982" y="2158"/>
                </a:lnTo>
                <a:lnTo>
                  <a:pt x="13724" y="5854"/>
                </a:lnTo>
                <a:close/>
              </a:path>
            </a:pathLst>
          </a:custGeom>
          <a:solidFill>
            <a:srgbClr val="00007A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4494212" y="4425950"/>
            <a:ext cx="2263776" cy="226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646737" y="487362"/>
            <a:ext cx="2928939" cy="293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61" y="154"/>
                </a:lnTo>
                <a:lnTo>
                  <a:pt x="18953" y="3191"/>
                </a:lnTo>
                <a:lnTo>
                  <a:pt x="16153" y="3671"/>
                </a:lnTo>
                <a:lnTo>
                  <a:pt x="12123" y="1089"/>
                </a:lnTo>
                <a:lnTo>
                  <a:pt x="9323" y="1879"/>
                </a:lnTo>
                <a:lnTo>
                  <a:pt x="11970" y="4761"/>
                </a:lnTo>
                <a:lnTo>
                  <a:pt x="10108" y="5705"/>
                </a:lnTo>
                <a:lnTo>
                  <a:pt x="4047" y="4607"/>
                </a:lnTo>
                <a:lnTo>
                  <a:pt x="2647" y="5782"/>
                </a:lnTo>
                <a:lnTo>
                  <a:pt x="7291" y="7815"/>
                </a:lnTo>
                <a:lnTo>
                  <a:pt x="6540" y="9376"/>
                </a:lnTo>
                <a:lnTo>
                  <a:pt x="154" y="9616"/>
                </a:lnTo>
                <a:lnTo>
                  <a:pt x="0" y="11340"/>
                </a:lnTo>
                <a:lnTo>
                  <a:pt x="6540" y="11804"/>
                </a:lnTo>
                <a:lnTo>
                  <a:pt x="7154" y="13288"/>
                </a:lnTo>
                <a:lnTo>
                  <a:pt x="2322" y="15475"/>
                </a:lnTo>
                <a:lnTo>
                  <a:pt x="4047" y="16805"/>
                </a:lnTo>
                <a:lnTo>
                  <a:pt x="9477" y="15552"/>
                </a:lnTo>
                <a:lnTo>
                  <a:pt x="11509" y="16573"/>
                </a:lnTo>
                <a:lnTo>
                  <a:pt x="8691" y="19147"/>
                </a:lnTo>
                <a:lnTo>
                  <a:pt x="11338" y="20245"/>
                </a:lnTo>
                <a:lnTo>
                  <a:pt x="16153" y="17903"/>
                </a:lnTo>
                <a:lnTo>
                  <a:pt x="18953" y="18375"/>
                </a:lnTo>
                <a:lnTo>
                  <a:pt x="19585" y="21574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pic>
        <p:nvPicPr>
          <p:cNvPr id="10" name="Facbann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75" y="-3175"/>
            <a:ext cx="8032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8537292" y="6492976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EBD1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80000"/>
        <a:buFont typeface="Wingdings"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70000"/>
        <a:buFont typeface="Wingdings"/>
        <a:buChar char="✹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60000"/>
        <a:buFont typeface="Wingdings"/>
        <a:buChar char="✹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60000"/>
        <a:buFont typeface="Wingdings"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 typeface="Wingdings"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8382000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b="1" dirty="0">
                <a:latin typeface="Narkisim" panose="020E0502050101010101" pitchFamily="34" charset="-79"/>
                <a:cs typeface="Narkisim" panose="020E0502050101010101" pitchFamily="34" charset="-79"/>
              </a:rPr>
              <a:t>Mechanical Workshop</a:t>
            </a:r>
          </a:p>
        </p:txBody>
      </p:sp>
      <p:sp>
        <p:nvSpPr>
          <p:cNvPr id="76" name="Shape 76"/>
          <p:cNvSpPr>
            <a:spLocks noGrp="1"/>
          </p:cNvSpPr>
          <p:nvPr>
            <p:ph type="subTitle" sz="quarter" idx="1"/>
          </p:nvPr>
        </p:nvSpPr>
        <p:spPr>
          <a:xfrm>
            <a:off x="762000" y="3733800"/>
            <a:ext cx="8382000" cy="1752600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FIRST</a:t>
            </a:r>
          </a:p>
          <a:p>
            <a:pPr algn="ctr"/>
            <a:r>
              <a:rPr dirty="0"/>
              <a:t>Mid Atlantic Region </a:t>
            </a:r>
          </a:p>
          <a:p>
            <a:pPr algn="ctr"/>
            <a:r>
              <a:rPr dirty="0"/>
              <a:t>January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✹"/>
            </a:pPr>
            <a:r>
              <a:rPr lang="en-US" dirty="0" smtClean="0"/>
              <a:t>The torque generated by the motor and its speed or rotation are dependent on each other</a:t>
            </a:r>
          </a:p>
          <a:p>
            <a:pPr>
              <a:lnSpc>
                <a:spcPct val="90000"/>
              </a:lnSpc>
              <a:buChar char="✹"/>
            </a:pPr>
            <a:r>
              <a:rPr lang="en-US" dirty="0" smtClean="0"/>
              <a:t>This is a basic characteristic, it is a linear relationship</a:t>
            </a:r>
          </a:p>
          <a:p>
            <a:pPr>
              <a:lnSpc>
                <a:spcPct val="90000"/>
              </a:lnSpc>
              <a:buChar char="✹"/>
            </a:pPr>
            <a:r>
              <a:rPr lang="en-US" dirty="0" smtClean="0"/>
              <a:t>The motor will not operate at its no load speed, the </a:t>
            </a:r>
            <a:r>
              <a:rPr lang="en-US" i="1" dirty="0" smtClean="0"/>
              <a:t>required</a:t>
            </a:r>
            <a:r>
              <a:rPr lang="en-US" dirty="0" smtClean="0"/>
              <a:t> torque will determine the speed</a:t>
            </a:r>
            <a:endParaRPr dirty="0"/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Motors (DC)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✹"/>
              <a:defRPr sz="2800"/>
            </a:pPr>
            <a:r>
              <a:rPr dirty="0"/>
              <a:t>Motor Example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400"/>
            </a:pPr>
            <a:r>
              <a:rPr dirty="0"/>
              <a:t>CIM Model FR801-001 Performance, 12V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No Load RPM = 5310 (+/- 10%)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Free Load Current = 2.7 Amps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Max Power = 337 Watts (at 2655 RPM, 172 </a:t>
            </a:r>
            <a:r>
              <a:rPr dirty="0" err="1"/>
              <a:t>oz</a:t>
            </a:r>
            <a:r>
              <a:rPr dirty="0"/>
              <a:t>-in)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Stall Torque = 343.4 </a:t>
            </a:r>
            <a:r>
              <a:rPr dirty="0" err="1"/>
              <a:t>oz</a:t>
            </a:r>
            <a:r>
              <a:rPr dirty="0"/>
              <a:t>-in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Stall Current = 133 Amps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400"/>
            </a:pPr>
            <a:r>
              <a:rPr dirty="0"/>
              <a:t>Using this and other data, spreadsheet/curves can be generated</a:t>
            </a:r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Motors (cont.)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Chart 121"/>
          <p:cNvGraphicFramePr/>
          <p:nvPr>
            <p:extLst>
              <p:ext uri="{D42A27DB-BD31-4B8C-83A1-F6EECF244321}">
                <p14:modId xmlns:p14="http://schemas.microsoft.com/office/powerpoint/2010/main" val="3762590824"/>
              </p:ext>
            </p:extLst>
          </p:nvPr>
        </p:nvGraphicFramePr>
        <p:xfrm>
          <a:off x="1046480" y="2133600"/>
          <a:ext cx="7411720" cy="387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" name="Shape 122"/>
          <p:cNvSpPr/>
          <p:nvPr/>
        </p:nvSpPr>
        <p:spPr>
          <a:xfrm>
            <a:off x="3083560" y="1524000"/>
            <a:ext cx="3023107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dirty="0"/>
              <a:t>Speed vs. Torque Curve</a:t>
            </a:r>
          </a:p>
        </p:txBody>
      </p:sp>
      <p:sp>
        <p:nvSpPr>
          <p:cNvPr id="6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Motors (cont.)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1" grpId="0">
        <p:bldAsOne/>
      </p:bldGraphic>
      <p:bldGraphic spid="121" grpId="1">
        <p:bldAsOne/>
      </p:bldGraphic>
      <p:bldP spid="122" grpId="0" animBg="1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Table 125"/>
          <p:cNvGraphicFramePr/>
          <p:nvPr>
            <p:extLst>
              <p:ext uri="{D42A27DB-BD31-4B8C-83A1-F6EECF244321}">
                <p14:modId xmlns:p14="http://schemas.microsoft.com/office/powerpoint/2010/main" val="215061907"/>
              </p:ext>
            </p:extLst>
          </p:nvPr>
        </p:nvGraphicFramePr>
        <p:xfrm>
          <a:off x="1371600" y="2102624"/>
          <a:ext cx="6553200" cy="32099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473200"/>
                <a:gridCol w="1016000"/>
                <a:gridCol w="1016000"/>
                <a:gridCol w="1016000"/>
                <a:gridCol w="1016000"/>
                <a:gridCol w="1016000"/>
              </a:tblGrid>
              <a:tr h="771525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endParaRPr dirty="0"/>
                    </a:p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rPr dirty="0"/>
                        <a:t>Condition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t>Torque</a:t>
                      </a:r>
                    </a:p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t>Oz-in</a:t>
                      </a:r>
                    </a:p>
                  </a:txBody>
                  <a:tcPr marL="45720" marR="45720" horzOverflow="overflow"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rPr dirty="0"/>
                        <a:t>Speed</a:t>
                      </a:r>
                    </a:p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rPr dirty="0"/>
                        <a:t>RPM</a:t>
                      </a:r>
                    </a:p>
                  </a:txBody>
                  <a:tcPr marL="45720" marR="45720" horzOverflow="overflow"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t>Current</a:t>
                      </a:r>
                    </a:p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t>Amps</a:t>
                      </a:r>
                    </a:p>
                  </a:txBody>
                  <a:tcPr marL="45720" marR="45720" horzOverflow="overflow"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t>Power Out</a:t>
                      </a:r>
                    </a:p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t>Watts</a:t>
                      </a:r>
                    </a:p>
                  </a:txBody>
                  <a:tcPr marL="45720" marR="45720" horzOverflow="overflow"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t>Efficiency</a:t>
                      </a:r>
                    </a:p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r>
                        <a:t>%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No Load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5310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2.7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0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@ Max Eff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45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4614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19.8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154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65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Normal Load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64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4320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27.0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205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63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100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3764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40.5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279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57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@ Max Power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171.7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2655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67.9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337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41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200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2218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79.0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328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35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EAEAEA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300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671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117.0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149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11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@ Stall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343.4</a:t>
                      </a:r>
                    </a:p>
                  </a:txBody>
                  <a:tcPr marL="45720" marR="45720" horzOverflow="overflow"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0</a:t>
                      </a:r>
                    </a:p>
                  </a:txBody>
                  <a:tcPr marL="45720" marR="45720" horzOverflow="overflow"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133.0</a:t>
                      </a:r>
                    </a:p>
                  </a:txBody>
                  <a:tcPr marL="45720" marR="45720" horzOverflow="overflow"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EAEAEA"/>
                          </a:solidFill>
                        </a:rPr>
                        <a:t>0</a:t>
                      </a:r>
                    </a:p>
                  </a:txBody>
                  <a:tcPr marL="45720" marR="45720" horzOverflow="overflow"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solidFill>
                            <a:srgbClr val="EAEAEA"/>
                          </a:solidFill>
                        </a:rPr>
                        <a:t>0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6" name="Shape 126"/>
          <p:cNvSpPr/>
          <p:nvPr/>
        </p:nvSpPr>
        <p:spPr>
          <a:xfrm>
            <a:off x="3200400" y="1635760"/>
            <a:ext cx="231275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dirty="0"/>
              <a:t>Performance Data</a:t>
            </a:r>
          </a:p>
        </p:txBody>
      </p:sp>
      <p:sp>
        <p:nvSpPr>
          <p:cNvPr id="127" name="Shape 127"/>
          <p:cNvSpPr/>
          <p:nvPr/>
        </p:nvSpPr>
        <p:spPr>
          <a:xfrm>
            <a:off x="1366520" y="5334000"/>
            <a:ext cx="470159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dirty="0"/>
              <a:t>Note efficiency increase and decrease</a:t>
            </a:r>
          </a:p>
        </p:txBody>
      </p:sp>
      <p:sp>
        <p:nvSpPr>
          <p:cNvPr id="7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Motors (cont.)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Motors (cont.)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0" name="Shape 116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Useful Motor Information</a:t>
            </a:r>
            <a:endParaRPr dirty="0"/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Power (Watts) = Torque (</a:t>
            </a:r>
            <a:r>
              <a:rPr lang="en-US" dirty="0" err="1" smtClean="0"/>
              <a:t>oz</a:t>
            </a:r>
            <a:r>
              <a:rPr lang="en-US" dirty="0" smtClean="0"/>
              <a:t>-in) * Speed (RPM) * 0.00074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Variation, Input Voltage</a:t>
            </a:r>
            <a:endParaRPr dirty="0"/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lang="en-US" dirty="0" smtClean="0"/>
              <a:t>Speed and Torque increase or decrease by the same percentage as the variation in supply voltage</a:t>
            </a:r>
            <a:endParaRPr dirty="0"/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lang="en-US" dirty="0" smtClean="0"/>
              <a:t>Output power increases or decreases by the following:</a:t>
            </a:r>
          </a:p>
          <a:p>
            <a:pPr marL="1661160" lvl="3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lang="en-US" dirty="0" smtClean="0"/>
              <a:t>(1 + speed change %)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Efficiency is power out divided by power in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Maximum power is at 50% of no load speed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Gear Boxes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0" name="Shape 116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/>
              <a:t>Gear sets enclosed in a housing</a:t>
            </a:r>
          </a:p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/>
              <a:t>Various gear ratios available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400" dirty="0"/>
              <a:t>Ratio is determined by the number of teeth on each gear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400" dirty="0"/>
              <a:t>Ratio = # Teeth Given Gear/ # Teeth Drive Gear</a:t>
            </a:r>
          </a:p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/>
              <a:t>Used to reduce speed and increase torque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400" dirty="0"/>
              <a:t>Speed decrease based on the ratio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400" dirty="0"/>
              <a:t>Torque increases based on the ratio</a:t>
            </a:r>
          </a:p>
          <a:p>
            <a:endParaRPr lang="en-US" dirty="0"/>
          </a:p>
          <a:p>
            <a:pPr>
              <a:spcBef>
                <a:spcPts val="600"/>
              </a:spcBef>
              <a:buChar char="✹"/>
              <a:defRPr sz="2800"/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✹"/>
            </a:pPr>
            <a:r>
              <a:rPr dirty="0"/>
              <a:t>Gear Boxes (</a:t>
            </a:r>
            <a:r>
              <a:rPr dirty="0" err="1"/>
              <a:t>cont</a:t>
            </a:r>
            <a:r>
              <a:rPr dirty="0"/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Most common is spur gear type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Can install more than one motor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More output power 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Increased output speed (for given torque)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Approximately 95% efficiency (per gear set)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Units are heavy, mount low in robot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Can be back driven on output shaft</a:t>
            </a:r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Gear Boxes (cont.)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 141"/>
          <p:cNvGraphicFramePr/>
          <p:nvPr/>
        </p:nvGraphicFramePr>
        <p:xfrm>
          <a:off x="1447800" y="2362200"/>
          <a:ext cx="6629398" cy="1981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83109"/>
                <a:gridCol w="1211825"/>
                <a:gridCol w="4134464"/>
              </a:tblGrid>
              <a:tr h="94456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EAEAEA"/>
                          </a:solidFill>
                        </a:rPr>
                        <a:t>Chain Size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EAEAEA"/>
                          </a:solidFill>
                        </a:rPr>
                        <a:t>Pitch</a:t>
                      </a:r>
                    </a:p>
                  </a:txBody>
                  <a:tcPr marL="45720" marR="45720" horzOverflow="overflow"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EAEAEA"/>
                          </a:solidFill>
                        </a:rPr>
                        <a:t>Average Ultimate Strength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lnT w="28575">
                      <a:solidFill>
                        <a:srgbClr val="EAEAEA"/>
                      </a:solidFill>
                    </a:lnT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EAEAEA"/>
                          </a:solidFill>
                        </a:rPr>
                        <a:t>#25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EAEAEA"/>
                          </a:solidFill>
                        </a:rPr>
                        <a:t>1/4”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EAEAEA"/>
                          </a:solidFill>
                        </a:rPr>
                        <a:t>875 </a:t>
                      </a:r>
                      <a:r>
                        <a:rPr sz="2800" dirty="0" err="1">
                          <a:solidFill>
                            <a:srgbClr val="EAEAEA"/>
                          </a:solidFill>
                        </a:rPr>
                        <a:t>lb</a:t>
                      </a:r>
                      <a:endParaRPr sz="2800" dirty="0">
                        <a:solidFill>
                          <a:srgbClr val="EAEAEA"/>
                        </a:solidFill>
                      </a:endParaRP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EAEAEA"/>
                          </a:solidFill>
                        </a:rPr>
                        <a:t>#35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EAEAEA"/>
                          </a:solidFill>
                        </a:rPr>
                        <a:t>3/8”</a:t>
                      </a:r>
                    </a:p>
                  </a:txBody>
                  <a:tcPr marL="45720" marR="45720" horzOverflow="overflow"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EAEAEA"/>
                          </a:solidFill>
                        </a:rPr>
                        <a:t>2100 lb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lnB w="28575">
                      <a:solidFill>
                        <a:srgbClr val="EAEAEA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2" name="Shape 142"/>
          <p:cNvSpPr/>
          <p:nvPr/>
        </p:nvSpPr>
        <p:spPr>
          <a:xfrm>
            <a:off x="2632094" y="1600200"/>
            <a:ext cx="3625812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dirty="0"/>
              <a:t>Sprockets and Chains</a:t>
            </a:r>
          </a:p>
        </p:txBody>
      </p:sp>
      <p:sp>
        <p:nvSpPr>
          <p:cNvPr id="143" name="Shape 143"/>
          <p:cNvSpPr/>
          <p:nvPr/>
        </p:nvSpPr>
        <p:spPr>
          <a:xfrm>
            <a:off x="1524000" y="4495800"/>
            <a:ext cx="6858000" cy="110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Note – Need to apply a safety factor, at least 1.5 or 2,  to the average ultimate strength to obtain working strength</a:t>
            </a:r>
          </a:p>
        </p:txBody>
      </p:sp>
      <p:sp>
        <p:nvSpPr>
          <p:cNvPr id="7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Sprockets and Chains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Center distance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 sz="2800"/>
            </a:pPr>
            <a:r>
              <a:rPr lang="en-US" sz="2400" dirty="0" smtClean="0"/>
              <a:t>Minimum 30 times the pitch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 sz="2800"/>
            </a:pPr>
            <a:r>
              <a:rPr lang="en-US" sz="2400" dirty="0" smtClean="0"/>
              <a:t>Generally 50 times the pitch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 sz="2800"/>
            </a:pPr>
            <a:r>
              <a:rPr lang="en-US" sz="2400" dirty="0" smtClean="0"/>
              <a:t>Maximum 80 times the pitch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Provide center distance adjustment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Permissible chain speed (lubricated)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 sz="2800"/>
            </a:pPr>
            <a:r>
              <a:rPr lang="en-US" sz="2400" dirty="0" smtClean="0"/>
              <a:t>#25 – 500 FPM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 sz="2800"/>
            </a:pPr>
            <a:r>
              <a:rPr lang="en-US" sz="2400" dirty="0" smtClean="0"/>
              <a:t>#35 – 370 FPM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Wrap angle – approximately 120 degrees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Ratios – up to 3:1 (max of 5:1 for lower speed)</a:t>
            </a:r>
            <a:endParaRPr dirty="0"/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Sprockets and Chains (cont.)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Cylinders</a:t>
            </a:r>
            <a:endParaRPr dirty="0" smtClean="0"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Force = Pressure * Area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Return stroke force is less (since area is less)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Speed is controlled on the exhaust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Generally used for two position moves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Compressor used to compress atmospheric air pressure to elevated pressure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Regulator used to reduce operation pressure (storage pressure is higher)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400"/>
            </a:pPr>
            <a:r>
              <a:rPr lang="en-US" dirty="0" smtClean="0"/>
              <a:t>Accumulators used to store air volume at elevated pressures</a:t>
            </a:r>
            <a:endParaRPr dirty="0" smtClean="0"/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Pneumatics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1066800" y="32511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About Us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7772400" cy="4724400"/>
          </a:xfrm>
          <a:prstGeom prst="rect">
            <a:avLst/>
          </a:prstGeom>
        </p:spPr>
        <p:txBody>
          <a:bodyPr/>
          <a:lstStyle/>
          <a:p>
            <a:pPr>
              <a:buChar char="✹"/>
            </a:pPr>
            <a:r>
              <a:rPr dirty="0"/>
              <a:t>Megan Flynn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Junior at Somerville High School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Team 102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Mechanical Lead and </a:t>
            </a:r>
            <a:r>
              <a:rPr dirty="0" smtClean="0"/>
              <a:t>President</a:t>
            </a:r>
            <a:endParaRPr lang="en-US" dirty="0" smtClean="0"/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800"/>
            </a:pPr>
            <a:endParaRPr lang="en-US" dirty="0" smtClean="0"/>
          </a:p>
          <a:p>
            <a:pPr>
              <a:buFont typeface="Wingdings"/>
              <a:buChar char="✹"/>
              <a:defRPr sz="3200">
                <a:solidFill>
                  <a:srgbClr val="EAEAEA"/>
                </a:solidFill>
              </a:defRPr>
            </a:pPr>
            <a:r>
              <a:rPr lang="en-US" dirty="0"/>
              <a:t>Doug Evans</a:t>
            </a:r>
          </a:p>
          <a:p>
            <a:pPr marL="742950" lvl="1" indent="-285750">
              <a:buClr>
                <a:srgbClr val="CC0000"/>
              </a:buClr>
              <a:defRPr sz="2800">
                <a:solidFill>
                  <a:srgbClr val="EAEAEA"/>
                </a:solidFill>
              </a:defRPr>
            </a:pPr>
            <a:r>
              <a:rPr lang="en-US" dirty="0"/>
              <a:t> Freshman at Rowan University</a:t>
            </a:r>
          </a:p>
          <a:p>
            <a:pPr marL="742950" lvl="1" indent="-285750">
              <a:buClr>
                <a:srgbClr val="CC0000"/>
              </a:buClr>
              <a:defRPr sz="2800">
                <a:solidFill>
                  <a:srgbClr val="EAEAEA"/>
                </a:solidFill>
              </a:defRPr>
            </a:pPr>
            <a:r>
              <a:rPr lang="en-US" dirty="0"/>
              <a:t> Team 102 alumni</a:t>
            </a:r>
          </a:p>
          <a:p>
            <a:pPr marL="742950" lvl="1" indent="-285750">
              <a:buClr>
                <a:srgbClr val="CC0000"/>
              </a:buClr>
              <a:defRPr sz="2800">
                <a:solidFill>
                  <a:srgbClr val="EAEAEA"/>
                </a:solidFill>
              </a:defRPr>
            </a:pPr>
            <a:r>
              <a:rPr lang="en-US" dirty="0"/>
              <a:t> Former Mechanical Sub lead</a:t>
            </a:r>
          </a:p>
          <a:p>
            <a:pPr marL="457200" lvl="1" indent="0">
              <a:spcBef>
                <a:spcPts val="0"/>
              </a:spcBef>
              <a:buClr>
                <a:srgbClr val="CC0000"/>
              </a:buClr>
              <a:buNone/>
              <a:defRPr sz="2800"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4343400" cy="411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Basic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600" dirty="0"/>
              <a:t>Forward and backward motion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600" dirty="0"/>
              <a:t>Driven by one motor or multiple wheels connected to one </a:t>
            </a:r>
            <a:r>
              <a:rPr lang="en-US" sz="2600" dirty="0" smtClean="0"/>
              <a:t>motor</a:t>
            </a:r>
          </a:p>
          <a:p>
            <a:pPr>
              <a:spcBef>
                <a:spcPts val="600"/>
              </a:spcBef>
              <a:buChar char="✹"/>
              <a:defRPr sz="2800"/>
            </a:pPr>
            <a:r>
              <a:rPr lang="en-US" dirty="0" err="1" smtClean="0"/>
              <a:t>Mecanum</a:t>
            </a:r>
            <a:endParaRPr lang="en-US" dirty="0" smtClean="0"/>
          </a:p>
          <a:p>
            <a:pPr lvl="1">
              <a:spcBef>
                <a:spcPts val="600"/>
              </a:spcBef>
              <a:defRPr sz="2800"/>
            </a:pPr>
            <a:r>
              <a:rPr lang="en-US" sz="2600" dirty="0" smtClean="0"/>
              <a:t>Forward, backward, and side-strafing</a:t>
            </a:r>
          </a:p>
          <a:p>
            <a:pPr lvl="1">
              <a:spcBef>
                <a:spcPts val="600"/>
              </a:spcBef>
              <a:defRPr sz="2800"/>
            </a:pPr>
            <a:r>
              <a:rPr lang="en-US" sz="2600" dirty="0" smtClean="0"/>
              <a:t>One motor per wheel</a:t>
            </a:r>
            <a:endParaRPr lang="en-US" sz="2600" dirty="0"/>
          </a:p>
          <a:p>
            <a:pPr lvl="1">
              <a:spcBef>
                <a:spcPts val="600"/>
              </a:spcBef>
              <a:defRPr sz="2800"/>
            </a:pPr>
            <a:endParaRPr lang="en-US" dirty="0" smtClean="0"/>
          </a:p>
        </p:txBody>
      </p:sp>
      <p:pic>
        <p:nvPicPr>
          <p:cNvPr id="153" name="Image (2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800" y="1676400"/>
            <a:ext cx="2992438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Wheels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✹"/>
              <a:defRPr sz="2800"/>
            </a:pPr>
            <a:r>
              <a:rPr dirty="0"/>
              <a:t>SAFETY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400"/>
            </a:pPr>
            <a:r>
              <a:rPr dirty="0"/>
              <a:t>Wear your safety glasses when: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Operating tools and machines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Assembling robot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Testing and operating robot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At competition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400"/>
            </a:pPr>
            <a:r>
              <a:rPr dirty="0"/>
              <a:t>Operating machinery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Read all instructions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000"/>
            </a:pPr>
            <a:r>
              <a:rPr dirty="0"/>
              <a:t>If you don’t know/understand, ASK</a:t>
            </a:r>
          </a:p>
          <a:p>
            <a:pPr>
              <a:spcBef>
                <a:spcPts val="600"/>
              </a:spcBef>
              <a:buChar char="✹"/>
              <a:defRPr sz="2800"/>
            </a:pPr>
            <a:r>
              <a:rPr dirty="0"/>
              <a:t>THINK and BE SAFE</a:t>
            </a:r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SAFETY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Robot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t="31680" r="50017" b="18987"/>
          <a:stretch/>
        </p:blipFill>
        <p:spPr bwMode="auto">
          <a:xfrm>
            <a:off x="3124200" y="914400"/>
            <a:ext cx="3835400" cy="503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✹"/>
            </a:pPr>
            <a:r>
              <a:rPr lang="en-US" sz="2800" dirty="0" smtClean="0"/>
              <a:t>Meet rulebook requirements</a:t>
            </a:r>
          </a:p>
          <a:p>
            <a:pPr lvl="1"/>
            <a:r>
              <a:rPr lang="en-US" sz="2400" dirty="0" smtClean="0"/>
              <a:t>Weight</a:t>
            </a:r>
          </a:p>
          <a:p>
            <a:pPr lvl="1"/>
            <a:r>
              <a:rPr lang="en-US" sz="2400" dirty="0" smtClean="0"/>
              <a:t>Dimensions</a:t>
            </a:r>
          </a:p>
          <a:p>
            <a:pPr lvl="1"/>
            <a:r>
              <a:rPr lang="en-US" sz="2400" dirty="0" smtClean="0"/>
              <a:t>Bumpers</a:t>
            </a:r>
          </a:p>
          <a:p>
            <a:pPr lvl="1"/>
            <a:r>
              <a:rPr lang="en-US" sz="2400" dirty="0" smtClean="0"/>
              <a:t>Pressure requirements</a:t>
            </a:r>
          </a:p>
          <a:p>
            <a:pPr lvl="1"/>
            <a:r>
              <a:rPr lang="en-US" sz="2400" dirty="0" smtClean="0"/>
              <a:t>No sharp edges</a:t>
            </a:r>
            <a:endParaRPr sz="2400" dirty="0"/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Passing Mechanical Inspection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Read and </a:t>
            </a:r>
            <a:r>
              <a:rPr lang="en-US" b="1" i="1" u="sng" dirty="0" smtClean="0"/>
              <a:t>understand </a:t>
            </a:r>
            <a:r>
              <a:rPr lang="en-US" dirty="0" smtClean="0"/>
              <a:t>the rules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Low center of gravity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Stronger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Faster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Voltage regulator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Layer design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Flexible shafts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Side drive wheels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Check lists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Know your strengths and sell them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Ability to measure distance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✹"/>
              <a:defRPr sz="2800"/>
            </a:pPr>
            <a:r>
              <a:rPr lang="en-US" dirty="0" smtClean="0"/>
              <a:t>Tool belt with important tools</a:t>
            </a:r>
            <a:endParaRPr dirty="0" smtClean="0"/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Lessons Learned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1046480" y="16764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✹"/>
            </a:pPr>
            <a:r>
              <a:rPr lang="en-US" i="1" dirty="0" smtClean="0"/>
              <a:t>What did the operator say when his robot died?</a:t>
            </a:r>
          </a:p>
          <a:p>
            <a:pPr>
              <a:lnSpc>
                <a:spcPct val="90000"/>
              </a:lnSpc>
              <a:buChar char="✹"/>
            </a:pPr>
            <a:r>
              <a:rPr lang="en-US" i="1" dirty="0" smtClean="0"/>
              <a:t>(ready for the answer…..)</a:t>
            </a:r>
            <a:endParaRPr i="1" dirty="0" smtClean="0"/>
          </a:p>
        </p:txBody>
      </p:sp>
      <p:sp>
        <p:nvSpPr>
          <p:cNvPr id="8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Robot Humor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609600" y="1325880"/>
            <a:ext cx="8534399" cy="5379720"/>
          </a:xfrm>
          <a:prstGeom prst="rect">
            <a:avLst/>
          </a:prstGeom>
        </p:spPr>
        <p:txBody>
          <a:bodyPr/>
          <a:lstStyle/>
          <a:p>
            <a:pPr>
              <a:buChar char="✹"/>
              <a:defRPr b="1" i="1"/>
            </a:pPr>
            <a:endParaRPr dirty="0"/>
          </a:p>
          <a:p>
            <a:pPr>
              <a:buChar char="✹"/>
              <a:defRPr b="1" i="1"/>
            </a:pPr>
            <a:endParaRPr dirty="0"/>
          </a:p>
          <a:p>
            <a:pPr>
              <a:buChar char="✹"/>
              <a:defRPr b="1" i="1"/>
            </a:pPr>
            <a:endParaRPr dirty="0"/>
          </a:p>
          <a:p>
            <a:pPr marL="0" indent="0" algn="ctr">
              <a:spcBef>
                <a:spcPts val="900"/>
              </a:spcBef>
              <a:buNone/>
              <a:defRPr sz="4000" b="1" i="1"/>
            </a:pPr>
            <a:r>
              <a:rPr dirty="0"/>
              <a:t>RUST IN </a:t>
            </a:r>
            <a:r>
              <a:rPr dirty="0" smtClean="0"/>
              <a:t>PEACE</a:t>
            </a:r>
            <a:r>
              <a:rPr lang="en-US" dirty="0" smtClean="0"/>
              <a:t> </a:t>
            </a:r>
            <a:r>
              <a:rPr dirty="0" smtClean="0"/>
              <a:t>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✹"/>
            </a:pPr>
            <a:r>
              <a:rPr lang="en-US" dirty="0" smtClean="0"/>
              <a:t>Design Process/ Build</a:t>
            </a:r>
          </a:p>
          <a:p>
            <a:pPr>
              <a:buChar char="✹"/>
            </a:pPr>
            <a:r>
              <a:rPr lang="en-US" dirty="0" smtClean="0"/>
              <a:t>Components</a:t>
            </a:r>
          </a:p>
          <a:p>
            <a:pPr>
              <a:buChar char="✹"/>
            </a:pPr>
            <a:r>
              <a:rPr lang="en-US" dirty="0" smtClean="0"/>
              <a:t>Safety</a:t>
            </a:r>
          </a:p>
          <a:p>
            <a:pPr>
              <a:buChar char="✹"/>
            </a:pPr>
            <a:r>
              <a:rPr lang="en-US" dirty="0" smtClean="0"/>
              <a:t>Lessons Learned</a:t>
            </a:r>
          </a:p>
          <a:p>
            <a:pPr>
              <a:buChar char="✹"/>
            </a:pPr>
            <a:r>
              <a:rPr lang="en-US" dirty="0" smtClean="0"/>
              <a:t>Passing Mechanical Inspection</a:t>
            </a:r>
            <a:endParaRPr dirty="0"/>
          </a:p>
        </p:txBody>
      </p:sp>
      <p:sp>
        <p:nvSpPr>
          <p:cNvPr id="12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Topics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✹"/>
            </a:pPr>
            <a:r>
              <a:rPr dirty="0"/>
              <a:t>Engineering Design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The creation of plans for machines, structures, or processes to perform desired function (within a given time constraint)</a:t>
            </a:r>
          </a:p>
          <a:p>
            <a:pPr>
              <a:lnSpc>
                <a:spcPct val="90000"/>
              </a:lnSpc>
              <a:buChar char="✹"/>
            </a:pPr>
            <a:r>
              <a:rPr dirty="0"/>
              <a:t>Concept Development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Brain Storming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No bad ideas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Mentors guide team through the process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Mentors address issues </a:t>
            </a:r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Design Process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buChar char="✹"/>
            </a:pPr>
            <a:r>
              <a:rPr dirty="0"/>
              <a:t>Design Approaches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Detail Design (CAD, 3D Model)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Requires programming knowledge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More up front time (may save time during build)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 Hand Drawings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Requires drafting knowledge 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Should be to scale</a:t>
            </a:r>
          </a:p>
          <a:p>
            <a:pPr marL="1143000" lvl="2" indent="-228600"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Simple models can help </a:t>
            </a:r>
          </a:p>
        </p:txBody>
      </p:sp>
      <p:sp>
        <p:nvSpPr>
          <p:cNvPr id="5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Design Process (cont.)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2057400"/>
            <a:ext cx="5410200" cy="37988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78"/>
          <p:cNvSpPr>
            <a:spLocks noGrp="1"/>
          </p:cNvSpPr>
          <p:nvPr>
            <p:ph type="title"/>
          </p:nvPr>
        </p:nvSpPr>
        <p:spPr>
          <a:xfrm>
            <a:off x="1026160" y="31495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Sample Drawing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✹"/>
            </a:pPr>
            <a:r>
              <a:rPr dirty="0"/>
              <a:t>Design Approaches (</a:t>
            </a:r>
            <a:r>
              <a:rPr dirty="0" smtClean="0"/>
              <a:t>cont</a:t>
            </a:r>
            <a:r>
              <a:rPr lang="en-US" dirty="0" smtClean="0"/>
              <a:t>.</a:t>
            </a:r>
            <a:r>
              <a:rPr dirty="0" smtClean="0"/>
              <a:t>)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“Seat of your pants”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Just go at it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See what works</a:t>
            </a:r>
          </a:p>
          <a:p>
            <a:pPr>
              <a:lnSpc>
                <a:spcPct val="90000"/>
              </a:lnSpc>
              <a:buChar char="✹"/>
            </a:pPr>
            <a:r>
              <a:rPr dirty="0"/>
              <a:t>Build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2800"/>
            </a:pPr>
            <a:r>
              <a:rPr dirty="0"/>
              <a:t>Build a prototype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Use simple materials (like wood), then permanent materials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buClr>
                <a:srgbClr val="009900"/>
              </a:buClr>
              <a:defRPr sz="2400"/>
            </a:pPr>
            <a:r>
              <a:rPr dirty="0"/>
              <a:t>Test, make changes, retest</a:t>
            </a:r>
          </a:p>
        </p:txBody>
      </p:sp>
      <p:sp>
        <p:nvSpPr>
          <p:cNvPr id="7" name="Shape 78"/>
          <p:cNvSpPr>
            <a:spLocks noGrp="1"/>
          </p:cNvSpPr>
          <p:nvPr>
            <p:ph type="title"/>
          </p:nvPr>
        </p:nvSpPr>
        <p:spPr>
          <a:xfrm>
            <a:off x="1026160" y="335279"/>
            <a:ext cx="7772400" cy="99060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Design Process (cont.)</a:t>
            </a:r>
            <a:endParaRPr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76200"/>
            <a:ext cx="184601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EAED83"/>
                </a:solidFill>
                <a:effectLst/>
                <a:uFillTx/>
                <a:latin typeface="Narkisim" panose="020E0502050101010101" pitchFamily="34" charset="-79"/>
                <a:cs typeface="Narkisim" panose="020E0502050101010101" pitchFamily="34" charset="-79"/>
                <a:sym typeface="Arial"/>
              </a:rPr>
              <a:t>Mechanical Workshop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EAED83"/>
              </a:solidFill>
              <a:effectLst/>
              <a:uFillTx/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Factory">
  <a:themeElements>
    <a:clrScheme name="Factory">
      <a:dk1>
        <a:srgbClr val="00007A"/>
      </a:dk1>
      <a:lt1>
        <a:srgbClr val="7A7A7A"/>
      </a:lt1>
      <a:dk2>
        <a:srgbClr val="A7A7A7"/>
      </a:dk2>
      <a:lt2>
        <a:srgbClr val="535353"/>
      </a:lt2>
      <a:accent1>
        <a:srgbClr val="FCAB40"/>
      </a:accent1>
      <a:accent2>
        <a:srgbClr val="555BA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ctory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Fac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7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7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tory">
  <a:themeElements>
    <a:clrScheme name="Facto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CAB40"/>
      </a:accent1>
      <a:accent2>
        <a:srgbClr val="555BA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ctory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Fac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7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7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1143</Words>
  <Application>Microsoft Office PowerPoint</Application>
  <PresentationFormat>On-screen Show (4:3)</PresentationFormat>
  <Paragraphs>279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Factory</vt:lpstr>
      <vt:lpstr>Mechanical Workshop</vt:lpstr>
      <vt:lpstr>About Us</vt:lpstr>
      <vt:lpstr>Robot Humor</vt:lpstr>
      <vt:lpstr>PowerPoint Presentation</vt:lpstr>
      <vt:lpstr>Topics</vt:lpstr>
      <vt:lpstr>Design Process</vt:lpstr>
      <vt:lpstr>Design Process (cont.)</vt:lpstr>
      <vt:lpstr>Sample Drawing</vt:lpstr>
      <vt:lpstr>Design Process (cont.)</vt:lpstr>
      <vt:lpstr>Motors (DC)</vt:lpstr>
      <vt:lpstr>Motors (cont.)</vt:lpstr>
      <vt:lpstr>Motors (cont.)</vt:lpstr>
      <vt:lpstr>Motors (cont.)</vt:lpstr>
      <vt:lpstr>Motors (cont.)</vt:lpstr>
      <vt:lpstr>Gear Boxes</vt:lpstr>
      <vt:lpstr>Gear Boxes (cont.)</vt:lpstr>
      <vt:lpstr>Sprockets and Chains</vt:lpstr>
      <vt:lpstr>Sprockets and Chains (cont.)</vt:lpstr>
      <vt:lpstr>Pneumatics</vt:lpstr>
      <vt:lpstr>Wheels</vt:lpstr>
      <vt:lpstr>SAFETY</vt:lpstr>
      <vt:lpstr>Robot</vt:lpstr>
      <vt:lpstr>Passing Mechanical Inspection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Workshop</dc:title>
  <dc:creator>Douglas</dc:creator>
  <cp:lastModifiedBy>Megan</cp:lastModifiedBy>
  <cp:revision>23</cp:revision>
  <dcterms:modified xsi:type="dcterms:W3CDTF">2016-01-08T21:13:47Z</dcterms:modified>
</cp:coreProperties>
</file>